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bmp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bmp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bmp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bm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bmp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bmp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bmp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bm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7384A-2A06-44E0-BD01-2AC64544D8D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AB783-B49C-4F84-B445-A98FAD8D50B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/>
            <a:t>самостійно прочитати книгу та розібратися в ній</a:t>
          </a:r>
          <a:r>
            <a:rPr lang="uk-UA" sz="2000" dirty="0" smtClean="0"/>
            <a:t>;</a:t>
          </a:r>
          <a:endParaRPr lang="ru-RU" sz="2000" dirty="0"/>
        </a:p>
      </dgm:t>
    </dgm:pt>
    <dgm:pt modelId="{8F1B2FA3-4776-47AE-900E-FDFF58ED1BB7}" type="parTrans" cxnId="{5FCAC8FC-3837-44BE-A6A9-0B560C25B992}">
      <dgm:prSet/>
      <dgm:spPr/>
      <dgm:t>
        <a:bodyPr/>
        <a:lstStyle/>
        <a:p>
          <a:endParaRPr lang="ru-RU"/>
        </a:p>
      </dgm:t>
    </dgm:pt>
    <dgm:pt modelId="{D70FA032-FDEE-45FC-B3CA-A71BB2C6AF50}" type="sibTrans" cxnId="{5FCAC8FC-3837-44BE-A6A9-0B560C25B992}">
      <dgm:prSet/>
      <dgm:spPr/>
      <dgm:t>
        <a:bodyPr/>
        <a:lstStyle/>
        <a:p>
          <a:endParaRPr lang="ru-RU"/>
        </a:p>
      </dgm:t>
    </dgm:pt>
    <dgm:pt modelId="{DD6181CD-7064-4C67-BCBE-D73B4E83D4BB}" type="pres">
      <dgm:prSet presAssocID="{EE07384A-2A06-44E0-BD01-2AC64544D8D4}" presName="linearFlow" presStyleCnt="0">
        <dgm:presLayoutVars>
          <dgm:dir/>
          <dgm:resizeHandles val="exact"/>
        </dgm:presLayoutVars>
      </dgm:prSet>
      <dgm:spPr/>
    </dgm:pt>
    <dgm:pt modelId="{039AF25C-6B7A-441E-9C54-D312C495B755}" type="pres">
      <dgm:prSet presAssocID="{D2FAB783-B49C-4F84-B445-A98FAD8D50B4}" presName="composite" presStyleCnt="0"/>
      <dgm:spPr/>
    </dgm:pt>
    <dgm:pt modelId="{BD4B785A-2E9B-4461-B0C0-4879AAF68F3B}" type="pres">
      <dgm:prSet presAssocID="{D2FAB783-B49C-4F84-B445-A98FAD8D50B4}" presName="imgShp" presStyleLbl="fgImgPlace1" presStyleIdx="0" presStyleCnt="1" custFlipHor="0" custScaleX="6043" custScaleY="13818" custLinFactNeighborX="-93053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</dgm:spPr>
    </dgm:pt>
    <dgm:pt modelId="{1FC5383C-3CDC-4A49-8EB9-45B00143B01F}" type="pres">
      <dgm:prSet presAssocID="{D2FAB783-B49C-4F84-B445-A98FAD8D50B4}" presName="txShp" presStyleLbl="node1" presStyleIdx="0" presStyleCnt="1" custScaleX="150376" custScaleY="223185" custLinFactNeighborX="-739" custLinFactNeighborY="-13">
        <dgm:presLayoutVars>
          <dgm:bulletEnabled val="1"/>
        </dgm:presLayoutVars>
      </dgm:prSet>
      <dgm:spPr/>
    </dgm:pt>
  </dgm:ptLst>
  <dgm:cxnLst>
    <dgm:cxn modelId="{60993D41-9A43-4D26-92F3-E3599C2E74A7}" type="presOf" srcId="{D2FAB783-B49C-4F84-B445-A98FAD8D50B4}" destId="{1FC5383C-3CDC-4A49-8EB9-45B00143B01F}" srcOrd="0" destOrd="0" presId="urn:microsoft.com/office/officeart/2005/8/layout/vList3"/>
    <dgm:cxn modelId="{9FD0BA5C-F165-4FDB-8A0B-65CAD403DD71}" type="presOf" srcId="{EE07384A-2A06-44E0-BD01-2AC64544D8D4}" destId="{DD6181CD-7064-4C67-BCBE-D73B4E83D4BB}" srcOrd="0" destOrd="0" presId="urn:microsoft.com/office/officeart/2005/8/layout/vList3"/>
    <dgm:cxn modelId="{5FCAC8FC-3837-44BE-A6A9-0B560C25B992}" srcId="{EE07384A-2A06-44E0-BD01-2AC64544D8D4}" destId="{D2FAB783-B49C-4F84-B445-A98FAD8D50B4}" srcOrd="0" destOrd="0" parTransId="{8F1B2FA3-4776-47AE-900E-FDFF58ED1BB7}" sibTransId="{D70FA032-FDEE-45FC-B3CA-A71BB2C6AF50}"/>
    <dgm:cxn modelId="{92C26D9B-A556-4557-AD1E-24D6670C51BB}" type="presParOf" srcId="{DD6181CD-7064-4C67-BCBE-D73B4E83D4BB}" destId="{039AF25C-6B7A-441E-9C54-D312C495B755}" srcOrd="0" destOrd="0" presId="urn:microsoft.com/office/officeart/2005/8/layout/vList3"/>
    <dgm:cxn modelId="{A7B07BED-0227-4273-AFB0-A4EB9DB60A50}" type="presParOf" srcId="{039AF25C-6B7A-441E-9C54-D312C495B755}" destId="{BD4B785A-2E9B-4461-B0C0-4879AAF68F3B}" srcOrd="0" destOrd="0" presId="urn:microsoft.com/office/officeart/2005/8/layout/vList3"/>
    <dgm:cxn modelId="{D63AB518-75C3-4A64-9435-9B64E5C40768}" type="presParOf" srcId="{039AF25C-6B7A-441E-9C54-D312C495B755}" destId="{1FC5383C-3CDC-4A49-8EB9-45B00143B0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33EF3D-43D9-47B0-931A-C822EE8008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6280446-4BDB-4920-9FCB-DA5DA3655F3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читав би газети, журнали;</a:t>
          </a:r>
          <a:endParaRPr lang="ru-RU" dirty="0"/>
        </a:p>
      </dgm:t>
    </dgm:pt>
    <dgm:pt modelId="{1A948C14-683B-4320-8FB7-16B48D24754D}" type="parTrans" cxnId="{76EE39B0-5680-4C67-84FA-B380B60F1A9A}">
      <dgm:prSet/>
      <dgm:spPr/>
      <dgm:t>
        <a:bodyPr/>
        <a:lstStyle/>
        <a:p>
          <a:endParaRPr lang="ru-RU"/>
        </a:p>
      </dgm:t>
    </dgm:pt>
    <dgm:pt modelId="{8D1597D3-252D-46FF-82D0-5E6E3BB2E57D}" type="sibTrans" cxnId="{76EE39B0-5680-4C67-84FA-B380B60F1A9A}">
      <dgm:prSet/>
      <dgm:spPr/>
      <dgm:t>
        <a:bodyPr/>
        <a:lstStyle/>
        <a:p>
          <a:endParaRPr lang="ru-RU"/>
        </a:p>
      </dgm:t>
    </dgm:pt>
    <dgm:pt modelId="{75F3A50A-B27B-491B-9005-87167E215A94}" type="pres">
      <dgm:prSet presAssocID="{0F33EF3D-43D9-47B0-931A-C822EE800878}" presName="linearFlow" presStyleCnt="0">
        <dgm:presLayoutVars>
          <dgm:dir/>
          <dgm:resizeHandles val="exact"/>
        </dgm:presLayoutVars>
      </dgm:prSet>
      <dgm:spPr/>
    </dgm:pt>
    <dgm:pt modelId="{870C905C-86DB-437B-A765-D152C02F0022}" type="pres">
      <dgm:prSet presAssocID="{F6280446-4BDB-4920-9FCB-DA5DA3655F34}" presName="composite" presStyleCnt="0"/>
      <dgm:spPr/>
    </dgm:pt>
    <dgm:pt modelId="{6A2583ED-7949-4163-B616-BE5B6E01E246}" type="pres">
      <dgm:prSet presAssocID="{F6280446-4BDB-4920-9FCB-DA5DA3655F34}" presName="imgShp" presStyleLbl="fgImgPlace1" presStyleIdx="0" presStyleCnt="1" custFlipHor="1" custScaleX="6937" custScaleY="606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375D4C-495E-4A2F-AA77-F57E46B1B302}" type="pres">
      <dgm:prSet presAssocID="{F6280446-4BDB-4920-9FCB-DA5DA3655F34}" presName="txShp" presStyleLbl="node1" presStyleIdx="0" presStyleCnt="1" custScaleX="150376" custScaleY="191255" custLinFactNeighborX="-47565" custLinFactNeighborY="-13370">
        <dgm:presLayoutVars>
          <dgm:bulletEnabled val="1"/>
        </dgm:presLayoutVars>
      </dgm:prSet>
      <dgm:spPr/>
    </dgm:pt>
  </dgm:ptLst>
  <dgm:cxnLst>
    <dgm:cxn modelId="{5B6F5231-8DCC-4570-A185-A551221AA8C9}" type="presOf" srcId="{0F33EF3D-43D9-47B0-931A-C822EE800878}" destId="{75F3A50A-B27B-491B-9005-87167E215A94}" srcOrd="0" destOrd="0" presId="urn:microsoft.com/office/officeart/2005/8/layout/vList3"/>
    <dgm:cxn modelId="{CF946FE0-7E0E-49D0-84AC-E3AD0CC203D3}" type="presOf" srcId="{F6280446-4BDB-4920-9FCB-DA5DA3655F34}" destId="{A0375D4C-495E-4A2F-AA77-F57E46B1B302}" srcOrd="0" destOrd="0" presId="urn:microsoft.com/office/officeart/2005/8/layout/vList3"/>
    <dgm:cxn modelId="{76EE39B0-5680-4C67-84FA-B380B60F1A9A}" srcId="{0F33EF3D-43D9-47B0-931A-C822EE800878}" destId="{F6280446-4BDB-4920-9FCB-DA5DA3655F34}" srcOrd="0" destOrd="0" parTransId="{1A948C14-683B-4320-8FB7-16B48D24754D}" sibTransId="{8D1597D3-252D-46FF-82D0-5E6E3BB2E57D}"/>
    <dgm:cxn modelId="{F8F44811-39D3-4EA3-BEEC-0DCF3F1A79F9}" type="presParOf" srcId="{75F3A50A-B27B-491B-9005-87167E215A94}" destId="{870C905C-86DB-437B-A765-D152C02F0022}" srcOrd="0" destOrd="0" presId="urn:microsoft.com/office/officeart/2005/8/layout/vList3"/>
    <dgm:cxn modelId="{03AADBB2-644C-4DFF-A906-1FACC3DF2DE5}" type="presParOf" srcId="{870C905C-86DB-437B-A765-D152C02F0022}" destId="{6A2583ED-7949-4163-B616-BE5B6E01E246}" srcOrd="0" destOrd="0" presId="urn:microsoft.com/office/officeart/2005/8/layout/vList3"/>
    <dgm:cxn modelId="{0DAA0FD0-7C7C-4A62-880F-B06E34B39BF4}" type="presParOf" srcId="{870C905C-86DB-437B-A765-D152C02F0022}" destId="{A0375D4C-495E-4A2F-AA77-F57E46B1B3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91B2DF-E676-4EE4-A017-BC48F08827F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BDD8786-0453-43DA-A69C-5E2BEF5BED6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800" b="1" dirty="0" smtClean="0"/>
            <a:t>користувався би довідковою літературною (енциклопедіями, словниками, довідниками, додатковою літературою тощо).</a:t>
          </a:r>
          <a:endParaRPr lang="ru-RU" sz="1800" b="1" dirty="0"/>
        </a:p>
      </dgm:t>
    </dgm:pt>
    <dgm:pt modelId="{BBDD3BD3-657C-4DB6-A64B-AED9308AD063}" type="parTrans" cxnId="{091D692B-1AE9-4C2B-9792-FE82314DE501}">
      <dgm:prSet/>
      <dgm:spPr/>
      <dgm:t>
        <a:bodyPr/>
        <a:lstStyle/>
        <a:p>
          <a:endParaRPr lang="ru-RU"/>
        </a:p>
      </dgm:t>
    </dgm:pt>
    <dgm:pt modelId="{0AD4F4D6-7985-4A33-9E41-72E2C4B0E80F}" type="sibTrans" cxnId="{091D692B-1AE9-4C2B-9792-FE82314DE501}">
      <dgm:prSet/>
      <dgm:spPr/>
      <dgm:t>
        <a:bodyPr/>
        <a:lstStyle/>
        <a:p>
          <a:endParaRPr lang="ru-RU"/>
        </a:p>
      </dgm:t>
    </dgm:pt>
    <dgm:pt modelId="{2F9B9855-4787-48A0-ACBD-3D36FBB9A585}" type="pres">
      <dgm:prSet presAssocID="{7991B2DF-E676-4EE4-A017-BC48F08827FD}" presName="linearFlow" presStyleCnt="0">
        <dgm:presLayoutVars>
          <dgm:dir/>
          <dgm:resizeHandles val="exact"/>
        </dgm:presLayoutVars>
      </dgm:prSet>
      <dgm:spPr/>
    </dgm:pt>
    <dgm:pt modelId="{9F625FEA-A871-4D2E-AF88-CF0F2FDDC921}" type="pres">
      <dgm:prSet presAssocID="{4BDD8786-0453-43DA-A69C-5E2BEF5BED64}" presName="composite" presStyleCnt="0"/>
      <dgm:spPr/>
    </dgm:pt>
    <dgm:pt modelId="{A9E00176-AC91-41FE-937D-51DC8C5A4F8C}" type="pres">
      <dgm:prSet presAssocID="{4BDD8786-0453-43DA-A69C-5E2BEF5BED64}" presName="imgShp" presStyleLbl="fgImgPlace1" presStyleIdx="0" presStyleCnt="1" custFlipHor="0" custScaleX="33788" custScaleY="52960" custLinFactNeighborX="-79036" custLinFactNeighborY="98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70960E-26C6-453F-9404-6F4327BCC712}" type="pres">
      <dgm:prSet presAssocID="{4BDD8786-0453-43DA-A69C-5E2BEF5BED64}" presName="txShp" presStyleLbl="node1" presStyleIdx="0" presStyleCnt="1" custScaleX="150376" custScaleY="250380">
        <dgm:presLayoutVars>
          <dgm:bulletEnabled val="1"/>
        </dgm:presLayoutVars>
      </dgm:prSet>
      <dgm:spPr/>
    </dgm:pt>
  </dgm:ptLst>
  <dgm:cxnLst>
    <dgm:cxn modelId="{9D0F1D87-4571-4135-8FE6-AFB5C3569B68}" type="presOf" srcId="{4BDD8786-0453-43DA-A69C-5E2BEF5BED64}" destId="{2370960E-26C6-453F-9404-6F4327BCC712}" srcOrd="0" destOrd="0" presId="urn:microsoft.com/office/officeart/2005/8/layout/vList3"/>
    <dgm:cxn modelId="{091D692B-1AE9-4C2B-9792-FE82314DE501}" srcId="{7991B2DF-E676-4EE4-A017-BC48F08827FD}" destId="{4BDD8786-0453-43DA-A69C-5E2BEF5BED64}" srcOrd="0" destOrd="0" parTransId="{BBDD3BD3-657C-4DB6-A64B-AED9308AD063}" sibTransId="{0AD4F4D6-7985-4A33-9E41-72E2C4B0E80F}"/>
    <dgm:cxn modelId="{3D0E1B03-DD2D-4B11-8674-B5E1B1298218}" type="presOf" srcId="{7991B2DF-E676-4EE4-A017-BC48F08827FD}" destId="{2F9B9855-4787-48A0-ACBD-3D36FBB9A585}" srcOrd="0" destOrd="0" presId="urn:microsoft.com/office/officeart/2005/8/layout/vList3"/>
    <dgm:cxn modelId="{A0EDE24F-5C7C-4306-B220-0DDB518784DD}" type="presParOf" srcId="{2F9B9855-4787-48A0-ACBD-3D36FBB9A585}" destId="{9F625FEA-A871-4D2E-AF88-CF0F2FDDC921}" srcOrd="0" destOrd="0" presId="urn:microsoft.com/office/officeart/2005/8/layout/vList3"/>
    <dgm:cxn modelId="{B836178C-1A18-4AE5-A6DB-09B523883806}" type="presParOf" srcId="{9F625FEA-A871-4D2E-AF88-CF0F2FDDC921}" destId="{A9E00176-AC91-41FE-937D-51DC8C5A4F8C}" srcOrd="0" destOrd="0" presId="urn:microsoft.com/office/officeart/2005/8/layout/vList3"/>
    <dgm:cxn modelId="{13587D75-C04D-4040-B548-579EE77AD0BA}" type="presParOf" srcId="{9F625FEA-A871-4D2E-AF88-CF0F2FDDC921}" destId="{2370960E-26C6-453F-9404-6F4327BCC7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532DAD-44D3-4643-9883-0BF4A67F0D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75B822D-7108-4584-B272-C04182DE89C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вмів би вибирати потрібну книжку за визначеною темою;</a:t>
          </a:r>
          <a:endParaRPr lang="ru-RU" dirty="0"/>
        </a:p>
      </dgm:t>
    </dgm:pt>
    <dgm:pt modelId="{3DB81FA9-52DB-435C-830A-BB0A2B09F874}" type="parTrans" cxnId="{F6745354-9B18-4493-8720-49964D6095F6}">
      <dgm:prSet/>
      <dgm:spPr/>
      <dgm:t>
        <a:bodyPr/>
        <a:lstStyle/>
        <a:p>
          <a:endParaRPr lang="ru-RU"/>
        </a:p>
      </dgm:t>
    </dgm:pt>
    <dgm:pt modelId="{B2DF7CF1-BFC6-404F-AC40-FCBF8976844A}" type="sibTrans" cxnId="{F6745354-9B18-4493-8720-49964D6095F6}">
      <dgm:prSet/>
      <dgm:spPr/>
      <dgm:t>
        <a:bodyPr/>
        <a:lstStyle/>
        <a:p>
          <a:endParaRPr lang="ru-RU"/>
        </a:p>
      </dgm:t>
    </dgm:pt>
    <dgm:pt modelId="{A7CC3E27-B040-4891-81D9-5750E7CBBD89}" type="pres">
      <dgm:prSet presAssocID="{9F532DAD-44D3-4643-9883-0BF4A67F0DC1}" presName="linearFlow" presStyleCnt="0">
        <dgm:presLayoutVars>
          <dgm:dir/>
          <dgm:resizeHandles val="exact"/>
        </dgm:presLayoutVars>
      </dgm:prSet>
      <dgm:spPr/>
    </dgm:pt>
    <dgm:pt modelId="{1D54C43F-97C1-49CF-AD18-30541A719184}" type="pres">
      <dgm:prSet presAssocID="{775B822D-7108-4584-B272-C04182DE89C0}" presName="composite" presStyleCnt="0"/>
      <dgm:spPr/>
    </dgm:pt>
    <dgm:pt modelId="{F551AFDF-886A-4681-A8D6-D2D0BD209386}" type="pres">
      <dgm:prSet presAssocID="{775B822D-7108-4584-B272-C04182DE89C0}" presName="imgShp" presStyleLbl="fgImgPlace1" presStyleIdx="0" presStyleCnt="1" custFlipHor="0" custScaleX="15620" custScaleY="7023" custLinFactNeighborX="-89003" custLinFactNeighborY="-18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</dgm:pt>
    <dgm:pt modelId="{73833A1D-AD38-4E48-9CE5-7FFFD14C4DE0}" type="pres">
      <dgm:prSet presAssocID="{775B822D-7108-4584-B272-C04182DE89C0}" presName="txShp" presStyleLbl="node1" presStyleIdx="0" presStyleCnt="1" custScaleX="150376" custScaleY="18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45354-9B18-4493-8720-49964D6095F6}" srcId="{9F532DAD-44D3-4643-9883-0BF4A67F0DC1}" destId="{775B822D-7108-4584-B272-C04182DE89C0}" srcOrd="0" destOrd="0" parTransId="{3DB81FA9-52DB-435C-830A-BB0A2B09F874}" sibTransId="{B2DF7CF1-BFC6-404F-AC40-FCBF8976844A}"/>
    <dgm:cxn modelId="{46B3AE4B-BED4-456B-8BF0-7A22397DCBCD}" type="presOf" srcId="{9F532DAD-44D3-4643-9883-0BF4A67F0DC1}" destId="{A7CC3E27-B040-4891-81D9-5750E7CBBD89}" srcOrd="0" destOrd="0" presId="urn:microsoft.com/office/officeart/2005/8/layout/vList3"/>
    <dgm:cxn modelId="{23EFB677-C549-4723-9384-6177FECC95B5}" type="presOf" srcId="{775B822D-7108-4584-B272-C04182DE89C0}" destId="{73833A1D-AD38-4E48-9CE5-7FFFD14C4DE0}" srcOrd="0" destOrd="0" presId="urn:microsoft.com/office/officeart/2005/8/layout/vList3"/>
    <dgm:cxn modelId="{96E6785A-F2AA-492F-A2A1-45B33D92937B}" type="presParOf" srcId="{A7CC3E27-B040-4891-81D9-5750E7CBBD89}" destId="{1D54C43F-97C1-49CF-AD18-30541A719184}" srcOrd="0" destOrd="0" presId="urn:microsoft.com/office/officeart/2005/8/layout/vList3"/>
    <dgm:cxn modelId="{E2394904-87AA-4338-A518-8673D81465CF}" type="presParOf" srcId="{1D54C43F-97C1-49CF-AD18-30541A719184}" destId="{F551AFDF-886A-4681-A8D6-D2D0BD209386}" srcOrd="0" destOrd="0" presId="urn:microsoft.com/office/officeart/2005/8/layout/vList3"/>
    <dgm:cxn modelId="{9F0B62B5-3EA5-4061-A076-542AA0D7BEB1}" type="presParOf" srcId="{1D54C43F-97C1-49CF-AD18-30541A719184}" destId="{73833A1D-AD38-4E48-9CE5-7FFFD14C4D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5383C-3CDC-4A49-8EB9-45B00143B01F}">
      <dsp:nvSpPr>
        <dsp:cNvPr id="0" name=""/>
        <dsp:cNvSpPr/>
      </dsp:nvSpPr>
      <dsp:spPr>
        <a:xfrm rot="10800000">
          <a:off x="0" y="542"/>
          <a:ext cx="3528393" cy="1687438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340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самостійно прочитати книгу та розібратися в ній</a:t>
          </a:r>
          <a:r>
            <a:rPr lang="uk-UA" sz="2000" kern="1200" dirty="0" smtClean="0"/>
            <a:t>;</a:t>
          </a:r>
          <a:endParaRPr lang="ru-RU" sz="2000" kern="1200" dirty="0"/>
        </a:p>
      </dsp:txBody>
      <dsp:txXfrm rot="10800000">
        <a:off x="421859" y="542"/>
        <a:ext cx="3106534" cy="1687438"/>
      </dsp:txXfrm>
    </dsp:sp>
    <dsp:sp modelId="{BD4B785A-2E9B-4461-B0C0-4879AAF68F3B}">
      <dsp:nvSpPr>
        <dsp:cNvPr id="0" name=""/>
        <dsp:cNvSpPr/>
      </dsp:nvSpPr>
      <dsp:spPr>
        <a:xfrm>
          <a:off x="0" y="792123"/>
          <a:ext cx="45689" cy="1044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2000" b="-7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75D4C-495E-4A2F-AA77-F57E46B1B302}">
      <dsp:nvSpPr>
        <dsp:cNvPr id="0" name=""/>
        <dsp:cNvSpPr/>
      </dsp:nvSpPr>
      <dsp:spPr>
        <a:xfrm rot="10800000">
          <a:off x="0" y="0"/>
          <a:ext cx="3312369" cy="1904634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391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читав би газети, журнали;</a:t>
          </a:r>
          <a:endParaRPr lang="ru-RU" sz="3600" kern="1200" dirty="0"/>
        </a:p>
      </dsp:txBody>
      <dsp:txXfrm rot="10800000">
        <a:off x="476158" y="0"/>
        <a:ext cx="2836211" cy="1904634"/>
      </dsp:txXfrm>
    </dsp:sp>
    <dsp:sp modelId="{6A2583ED-7949-4163-B616-BE5B6E01E246}">
      <dsp:nvSpPr>
        <dsp:cNvPr id="0" name=""/>
        <dsp:cNvSpPr/>
      </dsp:nvSpPr>
      <dsp:spPr>
        <a:xfrm flipH="1">
          <a:off x="520280" y="650516"/>
          <a:ext cx="69082" cy="603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0960E-26C6-453F-9404-6F4327BCC712}">
      <dsp:nvSpPr>
        <dsp:cNvPr id="0" name=""/>
        <dsp:cNvSpPr/>
      </dsp:nvSpPr>
      <dsp:spPr>
        <a:xfrm rot="10800000">
          <a:off x="0" y="637"/>
          <a:ext cx="3744417" cy="1870933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295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користувався би довідковою літературною (енциклопедіями, словниками, довідниками, додатковою літературою тощо).</a:t>
          </a:r>
          <a:endParaRPr lang="ru-RU" sz="1800" b="1" kern="1200" dirty="0"/>
        </a:p>
      </dsp:txBody>
      <dsp:txXfrm rot="10800000">
        <a:off x="467733" y="637"/>
        <a:ext cx="3276684" cy="1870933"/>
      </dsp:txXfrm>
    </dsp:sp>
    <dsp:sp modelId="{A9E00176-AC91-41FE-937D-51DC8C5A4F8C}">
      <dsp:nvSpPr>
        <dsp:cNvPr id="0" name=""/>
        <dsp:cNvSpPr/>
      </dsp:nvSpPr>
      <dsp:spPr>
        <a:xfrm>
          <a:off x="0" y="812055"/>
          <a:ext cx="252476" cy="3957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33A1D-AD38-4E48-9CE5-7FFFD14C4DE0}">
      <dsp:nvSpPr>
        <dsp:cNvPr id="0" name=""/>
        <dsp:cNvSpPr/>
      </dsp:nvSpPr>
      <dsp:spPr>
        <a:xfrm rot="10800000">
          <a:off x="0" y="1046"/>
          <a:ext cx="3816425" cy="1798106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063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вмів би вибирати потрібну книжку за визначеною темою;</a:t>
          </a:r>
          <a:endParaRPr lang="ru-RU" sz="2600" kern="1200" dirty="0"/>
        </a:p>
      </dsp:txBody>
      <dsp:txXfrm rot="10800000">
        <a:off x="449526" y="1046"/>
        <a:ext cx="3366899" cy="1798106"/>
      </dsp:txXfrm>
    </dsp:sp>
    <dsp:sp modelId="{F551AFDF-886A-4681-A8D6-D2D0BD209386}">
      <dsp:nvSpPr>
        <dsp:cNvPr id="0" name=""/>
        <dsp:cNvSpPr/>
      </dsp:nvSpPr>
      <dsp:spPr>
        <a:xfrm>
          <a:off x="0" y="848700"/>
          <a:ext cx="148996" cy="669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DC8671-4ABF-4E3D-BFFD-A7D47A71CFDA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85E34E0-9883-4A31-BD37-ABE3479B04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764704"/>
            <a:ext cx="6984776" cy="5184577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Майстер – клас  з теми: «Організація роботи дітей на уроках позакласного читання»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 </a:t>
            </a:r>
            <a:r>
              <a:rPr lang="uk-UA" sz="2800" b="1" dirty="0"/>
              <a:t>Виконання проекту передбачає зв’язок із реальним життям, незвичність форми і самостійність виготовлення, створення матеріалів, що по суті є різними видами документування (</a:t>
            </a:r>
            <a:r>
              <a:rPr lang="uk-UA" sz="2800" b="1" dirty="0" err="1"/>
              <a:t>фото-</a:t>
            </a:r>
            <a:r>
              <a:rPr lang="uk-UA" sz="2800" b="1" dirty="0"/>
              <a:t>; </a:t>
            </a:r>
            <a:r>
              <a:rPr lang="uk-UA" sz="2800" b="1" dirty="0" err="1"/>
              <a:t>аудіо-</a:t>
            </a:r>
            <a:r>
              <a:rPr lang="uk-UA" sz="2800" b="1" dirty="0"/>
              <a:t>; </a:t>
            </a:r>
            <a:r>
              <a:rPr lang="uk-UA" sz="2800" b="1" dirty="0" err="1"/>
              <a:t>відеозвіт</a:t>
            </a:r>
            <a:r>
              <a:rPr lang="uk-UA" sz="2800" b="1" dirty="0"/>
              <a:t>; відбірка творчих завдань, загадок та прислів’я до оповідань; виготовлення творчих </a:t>
            </a:r>
            <a:r>
              <a:rPr lang="uk-UA" sz="2800" b="1" dirty="0" err="1"/>
              <a:t>поробок</a:t>
            </a:r>
            <a:r>
              <a:rPr lang="uk-UA" sz="2800" b="1" dirty="0"/>
              <a:t> до твору; ілюстрацій; обкладинок до книги; виготовлення </a:t>
            </a:r>
            <a:r>
              <a:rPr lang="uk-UA" sz="2800" b="1" dirty="0" err="1"/>
              <a:t>медіопрезентацій</a:t>
            </a:r>
            <a:r>
              <a:rPr lang="uk-UA" sz="2800" b="1" dirty="0"/>
              <a:t>; таблиць тощо).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7086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a typeface="Times New Roman"/>
              </a:rPr>
              <a:t> </a:t>
            </a:r>
            <a:r>
              <a:rPr lang="uk-UA" b="1" i="1" dirty="0">
                <a:ea typeface="Times New Roman"/>
              </a:rPr>
              <a:t>Робота у групі – це</a:t>
            </a:r>
            <a:r>
              <a:rPr lang="uk-UA" dirty="0">
                <a:ea typeface="Times New Roman"/>
              </a:rPr>
              <a:t> </a:t>
            </a:r>
            <a:r>
              <a:rPr lang="uk-UA" b="1" i="1" dirty="0">
                <a:ea typeface="Times New Roman"/>
              </a:rPr>
              <a:t>модель взаємодії людей у суспільстві.</a:t>
            </a:r>
            <a:r>
              <a:rPr lang="uk-UA" dirty="0"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4133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Слід звернути увагу, що проведення самого уроку </a:t>
            </a:r>
            <a:r>
              <a:rPr lang="uk-UA" dirty="0" err="1"/>
              <a:t>–це</a:t>
            </a:r>
            <a:r>
              <a:rPr lang="uk-UA" dirty="0"/>
              <a:t> тільки верхівка айсбергу. </a:t>
            </a:r>
            <a:r>
              <a:rPr lang="uk-UA" u="sng" dirty="0"/>
              <a:t>Спочатку необхідно створити групи й отримати завдання. Це є підготовчою частиною. Основна частина </a:t>
            </a:r>
            <a:r>
              <a:rPr lang="uk-UA" u="sng" dirty="0" err="1"/>
              <a:t>–це</a:t>
            </a:r>
            <a:r>
              <a:rPr lang="uk-UA" u="sng" dirty="0"/>
              <a:t> власне створення проекту учнями. Заключна частина </a:t>
            </a:r>
            <a:r>
              <a:rPr lang="uk-UA" u="sng" dirty="0" err="1"/>
              <a:t>–його</a:t>
            </a:r>
            <a:r>
              <a:rPr lang="uk-UA" u="sng" dirty="0"/>
              <a:t> захист.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29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Робота у групі – це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модель взаємодії людей у суспільстві.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412776"/>
            <a:ext cx="3364944" cy="46085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pPr algn="ctr"/>
            <a:r>
              <a:rPr lang="uk-UA" sz="2600" dirty="0">
                <a:ea typeface="Times New Roman"/>
              </a:rPr>
              <a:t>   </a:t>
            </a:r>
            <a:r>
              <a:rPr lang="uk-UA" sz="2800" b="1" dirty="0">
                <a:ea typeface="Times New Roman"/>
              </a:rPr>
              <a:t>Слід звернути увагу, що проведення самого уроку </a:t>
            </a:r>
            <a:r>
              <a:rPr lang="uk-UA" sz="2800" b="1" dirty="0" smtClean="0">
                <a:ea typeface="Times New Roman"/>
              </a:rPr>
              <a:t>– це </a:t>
            </a:r>
            <a:r>
              <a:rPr lang="uk-UA" sz="2800" b="1" dirty="0">
                <a:ea typeface="Times New Roman"/>
              </a:rPr>
              <a:t>тільки верхівка айсбергу. </a:t>
            </a:r>
            <a:r>
              <a:rPr lang="uk-UA" sz="2800" b="1" u="sng" dirty="0">
                <a:ea typeface="Times New Roman"/>
              </a:rPr>
              <a:t>Спочатку необхідно створити групи й отримати завдання. Це є підготовчою частиною</a:t>
            </a:r>
            <a:endParaRPr lang="ru-RU" sz="2800" b="1" dirty="0"/>
          </a:p>
        </p:txBody>
      </p:sp>
      <p:pic>
        <p:nvPicPr>
          <p:cNvPr id="6146" name="Picture 2" descr="D:\шкільні фотографії\позакласне читання 2011-2012\DSC000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2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b="1" dirty="0"/>
              <a:t>Під час виконання проекту учитель повинен консультувати учнів, давати їм корисні поради, попереджати помилки, по можливості спрямовувати на правильний шлях, вислуховувати ідеї, наполягати на тому, щоб учні обґрунтовували рішення, але в жодному разі не виконувати за дітей їх роботу. Перші кроки є важкими і не завжди  відразу все виходить, але приходить досвід і з кожним проектом учитель братиме меншу участь.</a:t>
            </a:r>
            <a:endParaRPr lang="ru-RU" sz="2400" b="1" dirty="0"/>
          </a:p>
          <a:p>
            <a:r>
              <a:rPr lang="uk-UA" sz="2400" b="1" dirty="0"/>
              <a:t>   Слід звернути увагу учнів на дії часу під час самого захисту проекту, порадити групі провести репетицію із секундоміром.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1044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20688"/>
            <a:ext cx="7160676" cy="1399379"/>
          </a:xfr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Отже завдання для членів кожної творчої групи буде виглядати так: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u="sng" dirty="0" smtClean="0"/>
              <a:t>I</a:t>
            </a:r>
            <a:r>
              <a:rPr lang="uk-UA" b="1" u="sng" dirty="0" smtClean="0"/>
              <a:t> учень</a:t>
            </a:r>
            <a:r>
              <a:rPr lang="uk-UA" b="1" u="sng" dirty="0"/>
              <a:t>. </a:t>
            </a:r>
            <a:r>
              <a:rPr lang="uk-UA" b="1" dirty="0"/>
              <a:t>Біографія автора.</a:t>
            </a:r>
            <a:endParaRPr lang="ru-RU" b="1" dirty="0"/>
          </a:p>
          <a:p>
            <a:r>
              <a:rPr lang="uk-UA" b="1" i="1" dirty="0"/>
              <a:t>1.Прочитати біографію.</a:t>
            </a:r>
            <a:endParaRPr lang="ru-RU" b="1" i="1" dirty="0"/>
          </a:p>
          <a:p>
            <a:r>
              <a:rPr lang="uk-UA" b="1" i="1" dirty="0"/>
              <a:t>2.Вибрати основні відомості з біографії.</a:t>
            </a:r>
            <a:endParaRPr lang="ru-RU" b="1" i="1" dirty="0"/>
          </a:p>
          <a:p>
            <a:r>
              <a:rPr lang="uk-UA" b="1" i="1" dirty="0"/>
              <a:t>3.Скласти розповідь.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7170" name="Picture 2" descr="D:\шкільні фотографії\позакласне читання 2011-2012\Фото02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15" y="2387748"/>
            <a:ext cx="3562760" cy="341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2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148064" y="1156314"/>
            <a:ext cx="3005137" cy="4680520"/>
          </a:xfr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000" b="1" u="sng" dirty="0"/>
              <a:t>II</a:t>
            </a:r>
            <a:r>
              <a:rPr lang="uk-UA" sz="2000" b="1" u="sng" dirty="0"/>
              <a:t> учень. </a:t>
            </a:r>
            <a:r>
              <a:rPr lang="uk-UA" sz="2000" b="1" dirty="0"/>
              <a:t>Презентація книги</a:t>
            </a:r>
            <a:r>
              <a:rPr lang="uk-UA" sz="2000" b="1" dirty="0" smtClean="0"/>
              <a:t>.</a:t>
            </a:r>
          </a:p>
          <a:p>
            <a:endParaRPr lang="ru-RU" sz="2000" b="1" dirty="0"/>
          </a:p>
          <a:p>
            <a:r>
              <a:rPr lang="uk-UA" sz="2000" b="1" dirty="0" smtClean="0"/>
              <a:t> </a:t>
            </a:r>
            <a:r>
              <a:rPr lang="uk-UA" sz="2000" b="1" i="1" dirty="0" smtClean="0"/>
              <a:t> 1.Прочитати </a:t>
            </a:r>
            <a:r>
              <a:rPr lang="uk-UA" sz="2000" b="1" i="1" dirty="0"/>
              <a:t>книгу.</a:t>
            </a:r>
            <a:endParaRPr lang="ru-RU" sz="2000" b="1" i="1" dirty="0"/>
          </a:p>
          <a:p>
            <a:r>
              <a:rPr lang="uk-UA" sz="2000" b="1" i="1" dirty="0" smtClean="0"/>
              <a:t>  </a:t>
            </a:r>
            <a:r>
              <a:rPr lang="uk-UA" sz="2000" b="1" i="1" dirty="0"/>
              <a:t>2.Визначити:</a:t>
            </a:r>
            <a:endParaRPr lang="ru-RU" sz="2000" b="1" i="1" dirty="0"/>
          </a:p>
          <a:p>
            <a:pPr marL="0" indent="0">
              <a:buNone/>
            </a:pPr>
            <a:r>
              <a:rPr lang="uk-UA" sz="2000" b="1" i="1" dirty="0"/>
              <a:t>      </a:t>
            </a:r>
            <a:r>
              <a:rPr lang="uk-UA" sz="2000" b="1" i="1" dirty="0" smtClean="0"/>
              <a:t>  </a:t>
            </a:r>
            <a:r>
              <a:rPr lang="uk-UA" sz="2000" b="1" i="1" dirty="0"/>
              <a:t>а) хто написав:</a:t>
            </a:r>
            <a:endParaRPr lang="ru-RU" sz="2000" b="1" i="1" dirty="0"/>
          </a:p>
          <a:p>
            <a:pPr marL="0" indent="0">
              <a:buNone/>
            </a:pPr>
            <a:r>
              <a:rPr lang="uk-UA" sz="2000" b="1" i="1" dirty="0"/>
              <a:t>    </a:t>
            </a:r>
            <a:r>
              <a:rPr lang="uk-UA" sz="2000" b="1" i="1" dirty="0" smtClean="0"/>
              <a:t>    б</a:t>
            </a:r>
            <a:r>
              <a:rPr lang="uk-UA" sz="2000" b="1" i="1" dirty="0"/>
              <a:t>) назва книги;</a:t>
            </a:r>
            <a:endParaRPr lang="ru-RU" sz="2000" b="1" i="1" dirty="0"/>
          </a:p>
          <a:p>
            <a:pPr marL="0" indent="0">
              <a:buNone/>
            </a:pPr>
            <a:r>
              <a:rPr lang="uk-UA" sz="2000" b="1" i="1" dirty="0"/>
              <a:t>      </a:t>
            </a:r>
            <a:r>
              <a:rPr lang="uk-UA" sz="2000" b="1" i="1" dirty="0" smtClean="0"/>
              <a:t>  </a:t>
            </a:r>
            <a:r>
              <a:rPr lang="uk-UA" sz="2000" b="1" i="1" dirty="0"/>
              <a:t>в) жанр;</a:t>
            </a:r>
            <a:endParaRPr lang="ru-RU" sz="2000" b="1" i="1" dirty="0"/>
          </a:p>
          <a:p>
            <a:pPr marL="0" indent="0">
              <a:buNone/>
            </a:pPr>
            <a:r>
              <a:rPr lang="uk-UA" sz="2000" b="1" i="1" dirty="0"/>
              <a:t> </a:t>
            </a:r>
            <a:r>
              <a:rPr lang="uk-UA" sz="2000" b="1" i="1" dirty="0" smtClean="0"/>
              <a:t>       </a:t>
            </a:r>
            <a:r>
              <a:rPr lang="uk-UA" sz="2000" b="1" i="1" dirty="0"/>
              <a:t>г) головні герої;</a:t>
            </a:r>
            <a:endParaRPr lang="ru-RU" sz="2000" b="1" i="1" dirty="0"/>
          </a:p>
        </p:txBody>
      </p:sp>
      <p:pic>
        <p:nvPicPr>
          <p:cNvPr id="8194" name="Picture 2" descr="D:\шкільні фотографії\позакласне читання 2011-2012\Фото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1" y="713553"/>
            <a:ext cx="4058490" cy="3441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0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980728"/>
            <a:ext cx="2574042" cy="4893647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u="sng" dirty="0"/>
              <a:t> </a:t>
            </a:r>
            <a:r>
              <a:rPr lang="en-US" sz="2400" b="1" u="sng" dirty="0"/>
              <a:t>III</a:t>
            </a:r>
            <a:r>
              <a:rPr lang="uk-UA" sz="2400" b="1" u="sng" dirty="0"/>
              <a:t> учень. </a:t>
            </a:r>
            <a:r>
              <a:rPr lang="uk-UA" sz="2400" b="1" dirty="0"/>
              <a:t>Анотація.</a:t>
            </a:r>
            <a:endParaRPr lang="ru-RU" sz="2400" b="1" dirty="0"/>
          </a:p>
          <a:p>
            <a:r>
              <a:rPr lang="uk-UA" sz="2400" b="1" dirty="0"/>
              <a:t>             </a:t>
            </a:r>
            <a:r>
              <a:rPr lang="uk-UA" sz="2400" b="1" i="1" dirty="0"/>
              <a:t>1.Прочитати книгу.</a:t>
            </a:r>
            <a:endParaRPr lang="ru-RU" sz="2400" b="1" i="1" dirty="0"/>
          </a:p>
          <a:p>
            <a:r>
              <a:rPr lang="uk-UA" sz="2400" b="1" i="1" dirty="0"/>
              <a:t>             2.Розповісти про головні події твору.</a:t>
            </a:r>
            <a:endParaRPr lang="ru-RU" sz="2400" b="1" i="1" dirty="0"/>
          </a:p>
          <a:p>
            <a:r>
              <a:rPr lang="uk-UA" sz="2400" b="1" i="1" dirty="0"/>
              <a:t>             3.Визначити характер твору.</a:t>
            </a:r>
            <a:endParaRPr lang="ru-RU" sz="2400" b="1" i="1" dirty="0"/>
          </a:p>
        </p:txBody>
      </p:sp>
      <p:pic>
        <p:nvPicPr>
          <p:cNvPr id="9220" name="Picture 4" descr="D:\шкільні фотографії\позакласне читання 2011-2012\Фото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4" y="836712"/>
            <a:ext cx="421005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1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2463818"/>
            <a:ext cx="3096344" cy="3600986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en-US" b="1" u="sng" dirty="0"/>
              <a:t>IV</a:t>
            </a:r>
            <a:r>
              <a:rPr lang="uk-UA" b="1" u="sng" dirty="0"/>
              <a:t> учень. </a:t>
            </a:r>
            <a:r>
              <a:rPr lang="uk-UA" b="1" dirty="0"/>
              <a:t>Зробити творчу </a:t>
            </a:r>
            <a:r>
              <a:rPr lang="uk-UA" b="1" dirty="0" err="1"/>
              <a:t>поробку</a:t>
            </a:r>
            <a:r>
              <a:rPr lang="uk-UA" b="1" dirty="0"/>
              <a:t> до твору</a:t>
            </a:r>
            <a:r>
              <a:rPr lang="uk-UA" b="1" dirty="0" smtClean="0"/>
              <a:t>.</a:t>
            </a:r>
          </a:p>
          <a:p>
            <a:endParaRPr lang="ru-RU" sz="2400" b="1" dirty="0"/>
          </a:p>
          <a:p>
            <a:r>
              <a:rPr lang="uk-UA" sz="2400" b="1" i="1" dirty="0"/>
              <a:t> </a:t>
            </a:r>
            <a:r>
              <a:rPr lang="uk-UA" sz="2400" b="1" i="1" dirty="0" smtClean="0"/>
              <a:t>  </a:t>
            </a:r>
            <a:r>
              <a:rPr lang="uk-UA" sz="2400" b="1" i="1" dirty="0"/>
              <a:t>1</a:t>
            </a:r>
            <a:r>
              <a:rPr lang="uk-UA" sz="2400" b="1" i="1" dirty="0" smtClean="0"/>
              <a:t>. Прочитати </a:t>
            </a:r>
            <a:r>
              <a:rPr lang="uk-UA" sz="2400" b="1" i="1" dirty="0"/>
              <a:t>книгу.</a:t>
            </a:r>
            <a:endParaRPr lang="ru-RU" sz="2400" b="1" i="1" dirty="0"/>
          </a:p>
          <a:p>
            <a:r>
              <a:rPr lang="uk-UA" sz="2400" b="1" i="1" dirty="0"/>
              <a:t> </a:t>
            </a:r>
            <a:r>
              <a:rPr lang="uk-UA" sz="2400" b="1" i="1" dirty="0" smtClean="0"/>
              <a:t>  </a:t>
            </a:r>
            <a:r>
              <a:rPr lang="uk-UA" sz="2400" b="1" i="1" dirty="0"/>
              <a:t>2</a:t>
            </a:r>
            <a:r>
              <a:rPr lang="uk-UA" sz="2400" b="1" i="1" dirty="0" smtClean="0"/>
              <a:t>. Визначитись </a:t>
            </a:r>
            <a:r>
              <a:rPr lang="uk-UA" sz="2400" b="1" i="1" dirty="0"/>
              <a:t>з </a:t>
            </a:r>
            <a:r>
              <a:rPr lang="uk-UA" sz="2400" b="1" i="1" dirty="0" smtClean="0"/>
              <a:t>  </a:t>
            </a:r>
          </a:p>
          <a:p>
            <a:r>
              <a:rPr lang="uk-UA" sz="2400" b="1" i="1" dirty="0"/>
              <a:t> </a:t>
            </a:r>
            <a:r>
              <a:rPr lang="uk-UA" sz="2400" b="1" i="1" dirty="0" smtClean="0"/>
              <a:t>      </a:t>
            </a:r>
            <a:r>
              <a:rPr lang="uk-UA" sz="2400" b="1" i="1" dirty="0" err="1" smtClean="0"/>
              <a:t>поробкою</a:t>
            </a:r>
            <a:r>
              <a:rPr lang="uk-UA" sz="2400" b="1" i="1" dirty="0"/>
              <a:t>.</a:t>
            </a:r>
            <a:endParaRPr lang="ru-RU" sz="2400" b="1" i="1" dirty="0"/>
          </a:p>
          <a:p>
            <a:r>
              <a:rPr lang="uk-UA" sz="2400" b="1" i="1" dirty="0" smtClean="0"/>
              <a:t>   3. Дати     </a:t>
            </a:r>
          </a:p>
          <a:p>
            <a:r>
              <a:rPr lang="uk-UA" sz="2400" b="1" i="1" dirty="0" smtClean="0"/>
              <a:t>   характеристику  </a:t>
            </a:r>
          </a:p>
          <a:p>
            <a:r>
              <a:rPr lang="uk-UA" sz="2400" b="1" i="1" dirty="0"/>
              <a:t> </a:t>
            </a:r>
            <a:r>
              <a:rPr lang="uk-UA" sz="2400" b="1" i="1" dirty="0" smtClean="0"/>
              <a:t>      герою</a:t>
            </a:r>
            <a:r>
              <a:rPr lang="uk-UA" sz="2400" b="1" i="1" dirty="0"/>
              <a:t>.   </a:t>
            </a:r>
            <a:endParaRPr lang="ru-RU" sz="2400" b="1" i="1" dirty="0"/>
          </a:p>
        </p:txBody>
      </p:sp>
      <p:pic>
        <p:nvPicPr>
          <p:cNvPr id="10242" name="Picture 2" descr="D:\шкільні фотографії\позакласне читання 2011-2012\Фото0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4107500" cy="308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8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1268760"/>
            <a:ext cx="2736304" cy="4247317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a typeface="Times New Roman"/>
              </a:rPr>
              <a:t> </a:t>
            </a:r>
            <a:r>
              <a:rPr lang="en-US" b="1" u="sng" dirty="0" smtClean="0">
                <a:effectLst/>
                <a:latin typeface="Arial"/>
                <a:ea typeface="Times New Roman"/>
              </a:rPr>
              <a:t>V</a:t>
            </a:r>
            <a:r>
              <a:rPr lang="uk-UA" b="1" u="sng" dirty="0">
                <a:ea typeface="Times New Roman"/>
              </a:rPr>
              <a:t> учень. </a:t>
            </a:r>
            <a:r>
              <a:rPr lang="uk-UA" b="1" dirty="0">
                <a:ea typeface="Times New Roman"/>
              </a:rPr>
              <a:t>Вибрати і прочитати уривок з твору.</a:t>
            </a:r>
            <a:endParaRPr lang="ru-RU" sz="1600" b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i="1" dirty="0">
                <a:ea typeface="Times New Roman"/>
              </a:rPr>
              <a:t>Прочитати книгу.</a:t>
            </a:r>
            <a:endParaRPr lang="ru-RU" sz="1600" b="1" i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i="1" dirty="0" smtClean="0">
                <a:ea typeface="Times New Roman"/>
              </a:rPr>
              <a:t>Вибрати </a:t>
            </a:r>
            <a:r>
              <a:rPr lang="uk-UA" b="1" i="1" dirty="0" err="1" smtClean="0">
                <a:ea typeface="Times New Roman"/>
              </a:rPr>
              <a:t>сподобавшийся</a:t>
            </a:r>
            <a:r>
              <a:rPr lang="uk-UA" b="1" i="1" dirty="0" smtClean="0">
                <a:ea typeface="Times New Roman"/>
              </a:rPr>
              <a:t> </a:t>
            </a:r>
            <a:r>
              <a:rPr lang="uk-UA" b="1" i="1" dirty="0">
                <a:ea typeface="Times New Roman"/>
              </a:rPr>
              <a:t>уривок.  </a:t>
            </a:r>
            <a:endParaRPr lang="ru-RU" sz="1600" b="1" i="1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i="1" dirty="0">
                <a:ea typeface="Times New Roman"/>
              </a:rPr>
              <a:t>Обґрунтувати, чому вибрав саме цей уривок. </a:t>
            </a:r>
            <a:r>
              <a:rPr lang="uk-UA" b="1" dirty="0">
                <a:ea typeface="Times New Roman"/>
              </a:rPr>
              <a:t>            </a:t>
            </a:r>
            <a:endParaRPr lang="ru-RU" b="1" dirty="0"/>
          </a:p>
        </p:txBody>
      </p:sp>
      <p:pic>
        <p:nvPicPr>
          <p:cNvPr id="11267" name="Picture 3" descr="D:\шкільні фотографії\позакласне читання 2011-2012\Фото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4221163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68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052736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 </a:t>
            </a:r>
            <a:r>
              <a:rPr lang="uk-UA" sz="3600" b="1" i="1" dirty="0"/>
              <a:t>Дуже швидко діти звикають до організації таких уроків, тому більше часу залишається для творчості, яка є умовою розкриття креативності</a:t>
            </a:r>
            <a:r>
              <a:rPr lang="uk-UA" sz="3600" dirty="0"/>
              <a:t> </a:t>
            </a:r>
            <a:r>
              <a:rPr lang="uk-UA" sz="3600" b="1" i="1" dirty="0"/>
              <a:t>кожної дитини.</a:t>
            </a:r>
            <a:r>
              <a:rPr lang="uk-UA" sz="3600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4929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Мои рисунки\reading10[1]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163888" cy="208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764705"/>
            <a:ext cx="56886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Мовленнєва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діяльність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дитини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– один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основних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чинників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становлення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особистості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Ступінь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розвитку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цієї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визначає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рівень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соціальних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пізнавальних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досягнень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дитини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– потреб і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інтересів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знань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умінь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навичок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формування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як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креативної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особистості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Мета кожного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вчителя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зробити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мовлення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змістовним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правильним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чітким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виразним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багатим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000" dirty="0"/>
              <a:t> </a:t>
            </a:r>
            <a:r>
              <a:rPr lang="uk-UA" sz="2000" b="1" i="1" u="sng" dirty="0"/>
              <a:t>Чим виразніше і розвиненіше</a:t>
            </a:r>
            <a:r>
              <a:rPr lang="uk-UA" sz="2000" dirty="0"/>
              <a:t> </a:t>
            </a:r>
            <a:r>
              <a:rPr lang="uk-UA" sz="2000" b="1" i="1" u="sng" dirty="0"/>
              <a:t>мовлення, тим більше виступають у ньому сама людина, її духовний зміст, її інтерес, розкривається вся креативність даної особистості</a:t>
            </a:r>
            <a:r>
              <a:rPr lang="uk-UA" sz="2000" b="1" i="1" u="sng" dirty="0" smtClean="0"/>
              <a:t>.</a:t>
            </a:r>
          </a:p>
          <a:p>
            <a:endParaRPr lang="uk-UA" b="1" i="1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20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980728"/>
            <a:ext cx="4176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</a:rPr>
              <a:t>Читання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– один 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основних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компонентів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розвитку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мовленнєвої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школярів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один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важливих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засобів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формування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творчої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креативної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особистості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 Тому так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важливо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початкових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класах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навчити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вчитися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неможливо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уміння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читати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працювати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 книжкою.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0768"/>
            <a:ext cx="2736304" cy="408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96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16040" y="764704"/>
            <a:ext cx="6964362" cy="1531937"/>
          </a:xfr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Школа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озброює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дитину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навичками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читання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тобто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формує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читця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. Але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цього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недостатньо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: вона повинна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виховувати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i="1" u="sng" dirty="0">
                <a:solidFill>
                  <a:schemeClr val="accent2">
                    <a:lumMod val="75000"/>
                  </a:schemeClr>
                </a:solidFill>
              </a:rPr>
              <a:t>активного </a:t>
            </a:r>
            <a:r>
              <a:rPr lang="ru-RU" sz="2700" b="1" i="1" u="sng" dirty="0" err="1">
                <a:solidFill>
                  <a:schemeClr val="accent2">
                    <a:lumMod val="75000"/>
                  </a:schemeClr>
                </a:solidFill>
              </a:rPr>
              <a:t>читця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би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</a:rPr>
              <a:t>змозі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95736" y="350100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86102403"/>
              </p:ext>
            </p:extLst>
          </p:nvPr>
        </p:nvGraphicFramePr>
        <p:xfrm>
          <a:off x="755576" y="2420888"/>
          <a:ext cx="3528392" cy="168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55113493"/>
              </p:ext>
            </p:extLst>
          </p:nvPr>
        </p:nvGraphicFramePr>
        <p:xfrm>
          <a:off x="899592" y="4293096"/>
          <a:ext cx="3312368" cy="190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0409976"/>
              </p:ext>
            </p:extLst>
          </p:nvPr>
        </p:nvGraphicFramePr>
        <p:xfrm>
          <a:off x="4499992" y="4293096"/>
          <a:ext cx="374441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07186681"/>
              </p:ext>
            </p:extLst>
          </p:nvPr>
        </p:nvGraphicFramePr>
        <p:xfrm>
          <a:off x="4427984" y="2348880"/>
          <a:ext cx="381642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71236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984776" cy="8309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            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Всі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ці навички формуються на уроках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позакласного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читання.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47260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1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4694"/>
            <a:ext cx="7344816" cy="550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9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65163"/>
            <a:ext cx="6336704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85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765" y="404664"/>
            <a:ext cx="7416823" cy="549381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 Уроки-звіти – особливі і за змістом, і за формою їх проведення. Це можуть бути уроки-ранки, колективний звіт по групах, захист читацьких формулярів, урок-гра, урок-подорож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…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    Наприклад, у третьому класі, де навчальний матеріал добирається переважно за монографічним принципом, вчитель передбачає серію уроків за творчістю того чи іншого письменника. Саме в цей час можна звернутися до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методу проектів.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Сьогодні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метод проектів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 вважається одним із найперспективніших методів навчання, адже він створює умови для творчої самореалізації учнів, розкриттю  їх креативності, підвищує мотивацію до навчання, сприяє розвитку інтелектуальних здібностей, формує навички пошуково-дослідницької технології. 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061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6178"/>
            <a:ext cx="6624735" cy="562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262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159</TotalTime>
  <Words>746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Майстер – клас  з теми: «Організація роботи дітей на уроках позакласного читання»</vt:lpstr>
      <vt:lpstr>Презентация PowerPoint</vt:lpstr>
      <vt:lpstr>Презентация PowerPoint</vt:lpstr>
      <vt:lpstr> Школа озброює дитину навичками читання, тобто формує читця. Але цього недостатньо: вона повинна виховувати активного читця, який би був в змозі: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у групі – це модель взаємодії людей у суспільстві. </vt:lpstr>
      <vt:lpstr>Презентация PowerPoint</vt:lpstr>
      <vt:lpstr> Отже завдання для членів кожної творчої групи буде виглядати так: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Майстер – клас  з теми: «Організація роботи дітей на уроках позакласного читання»</dc:title>
  <dc:creator>User</dc:creator>
  <cp:lastModifiedBy>User</cp:lastModifiedBy>
  <cp:revision>15</cp:revision>
  <dcterms:created xsi:type="dcterms:W3CDTF">2011-01-01T17:06:04Z</dcterms:created>
  <dcterms:modified xsi:type="dcterms:W3CDTF">2011-01-01T19:45:49Z</dcterms:modified>
</cp:coreProperties>
</file>